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4" r:id="rId2"/>
  </p:sldMasterIdLst>
  <p:sldIdLst>
    <p:sldId id="257" r:id="rId3"/>
    <p:sldId id="258" r:id="rId4"/>
    <p:sldId id="260" r:id="rId5"/>
    <p:sldId id="259" r:id="rId6"/>
    <p:sldId id="262" r:id="rId7"/>
    <p:sldId id="264" r:id="rId8"/>
    <p:sldId id="274" r:id="rId9"/>
    <p:sldId id="271" r:id="rId10"/>
    <p:sldId id="272" r:id="rId11"/>
    <p:sldId id="273" r:id="rId12"/>
    <p:sldId id="278" r:id="rId13"/>
    <p:sldId id="280" r:id="rId14"/>
    <p:sldId id="265" r:id="rId15"/>
    <p:sldId id="266" r:id="rId16"/>
    <p:sldId id="267" r:id="rId17"/>
    <p:sldId id="269" r:id="rId18"/>
    <p:sldId id="268" r:id="rId19"/>
    <p:sldId id="270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29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95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5283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904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1163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9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285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379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621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348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964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227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450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3156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870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081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6284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928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337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3510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187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022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015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020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7878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15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558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57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878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95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42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23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FC712-B76E-436C-B7E9-015C99F7290D}" type="datetimeFigureOut">
              <a:rPr lang="ru-RU" smtClean="0"/>
              <a:t>ср, 23 ноября 2022 г.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9D0CAA-3063-45D2-9434-BC77E5FB2E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24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lenta.ru/articles/2020/10/25/antigod/" TargetMode="External"/><Relationship Id="rId3" Type="http://schemas.openxmlformats.org/officeDocument/2006/relationships/hyperlink" Target="https://lenta.ru/articles/2021/04/05/stalin_constitution_1936/" TargetMode="External"/><Relationship Id="rId7" Type="http://schemas.openxmlformats.org/officeDocument/2006/relationships/hyperlink" Target="https://osssr.ru/life/prava-i-vozmozhnosti-cheloveka-v-sssr/" TargetMode="External"/><Relationship Id="rId2" Type="http://schemas.openxmlformats.org/officeDocument/2006/relationships/hyperlink" Target="http://www.hist.msu.ru/ER/Etext/cnst1936.ht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oxford.ru/wiki/istoriya/sovetskaya-model-uskorennoj-modernizacii" TargetMode="External"/><Relationship Id="rId5" Type="http://schemas.openxmlformats.org/officeDocument/2006/relationships/hyperlink" Target="https://aif.ru/dontknows/eternal/kogo_repressirovali_v_sovetskoe_vremya" TargetMode="External"/><Relationship Id="rId4" Type="http://schemas.openxmlformats.org/officeDocument/2006/relationships/hyperlink" Target="https://www.vedomosti.ru/politics/articles/2020/06/27/833519-konstitutsiya-repressi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6E143-93EF-46D5-AB46-0F2E9C31B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489" y="393995"/>
            <a:ext cx="7766936" cy="1208302"/>
          </a:xfrm>
        </p:spPr>
        <p:txBody>
          <a:bodyPr/>
          <a:lstStyle/>
          <a:p>
            <a:r>
              <a:rPr lang="ru-RU" sz="2400" dirty="0"/>
              <a:t>Конституция 1936 г. и ее расхождения с советскими реалиями. Основные характеристики политического, экономического и общественного устройства СССР к началу 1940-х гг.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93944D-044E-4374-B8C9-2A4748749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16" y="2125990"/>
            <a:ext cx="7704045" cy="473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28C4DE-B770-4BFB-BAF7-A7CD3E73F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8825" y="1602297"/>
            <a:ext cx="7766936" cy="370165"/>
          </a:xfrm>
        </p:spPr>
        <p:txBody>
          <a:bodyPr/>
          <a:lstStyle/>
          <a:p>
            <a:r>
              <a:rPr lang="ru-RU" dirty="0"/>
              <a:t>Презентацию подготовил: Маркелов Сергей, 1ПИб-02-3оп-22</a:t>
            </a:r>
          </a:p>
        </p:txBody>
      </p:sp>
    </p:spTree>
    <p:extLst>
      <p:ext uri="{BB962C8B-B14F-4D97-AF65-F5344CB8AC3E}">
        <p14:creationId xmlns:p14="http://schemas.microsoft.com/office/powerpoint/2010/main" val="247868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B31E-A4EF-487F-B242-E70637F8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Социальное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4EBA81-CBF9-4463-B168-48A26BC72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075"/>
            <a:ext cx="5304016" cy="5238925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Медицинская помощь в СССР оказывалась бесплатно, что обеспечивало её доступность для всего населения СССР. Советская система здравоохранения считалась одной из лучших в мире.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37E853-3941-4E3E-9743-E388B525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0018"/>
            <a:ext cx="5006858" cy="433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0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B31E-A4EF-487F-B242-E70637F8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Социальное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4EBA81-CBF9-4463-B168-48A26BC72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075"/>
            <a:ext cx="5941580" cy="5238925"/>
          </a:xfrm>
        </p:spPr>
        <p:txBody>
          <a:bodyPr>
            <a:normAutofit/>
          </a:bodyPr>
          <a:lstStyle/>
          <a:p>
            <a:r>
              <a:rPr lang="ru-RU" dirty="0"/>
              <a:t>В СССР, с целью ограничения социального неравенства и формирования социально однородного общества существовали предельные нормы оплаты труда: </a:t>
            </a:r>
            <a:r>
              <a:rPr lang="ru-RU" dirty="0" err="1"/>
              <a:t>госминимум</a:t>
            </a:r>
            <a:r>
              <a:rPr lang="ru-RU" dirty="0"/>
              <a:t> и партмаксимум. В СССР уровень социального неравенства и расслоения общества был значительно ниже, чем в западных странах.</a:t>
            </a:r>
          </a:p>
          <a:p>
            <a:pPr algn="l"/>
            <a:r>
              <a:rPr lang="ru-RU" dirty="0"/>
              <a:t>Вышедшие на пенсию рабочие и служащие государственных предприятий и учреждений обеспечивались пенсиями из государственного пенсионного фонда.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B8AE64-B784-4F66-AA48-E05A242BD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49" y="2008697"/>
            <a:ext cx="510730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6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DCB31E-A4EF-487F-B242-E70637F8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Социальное обеспечение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4EBA81-CBF9-4463-B168-48A26BC72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075"/>
            <a:ext cx="6159694" cy="5238925"/>
          </a:xfrm>
        </p:spPr>
        <p:txBody>
          <a:bodyPr>
            <a:normAutofit/>
          </a:bodyPr>
          <a:lstStyle/>
          <a:p>
            <a:r>
              <a:rPr lang="ru-RU" dirty="0"/>
              <a:t>Квартплата в СССР была одной из самых низких в мире. </a:t>
            </a:r>
          </a:p>
          <a:p>
            <a:r>
              <a:rPr lang="ru-RU" dirty="0"/>
              <a:t>Широчайшее распространение получили коммунальные квартиры. </a:t>
            </a:r>
          </a:p>
          <a:p>
            <a:r>
              <a:rPr lang="ru-RU" dirty="0"/>
              <a:t>Жилые помещения предоставлялись в бессрочное пользование с уплатой квартплаты. Так как квартира не находилась в собственности проживавшего, её нельзя было продать, но можно было подарить, завещать или разделить при условии прописки в квартире всех участников данных юридических действий. 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0303A6-54B1-4E0F-B431-4E73DC70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28" y="1845112"/>
            <a:ext cx="5222847" cy="348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06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ADC73-207D-48BD-BFA8-98CF3170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00867"/>
            <a:ext cx="9515289" cy="788953"/>
          </a:xfrm>
        </p:spPr>
        <p:txBody>
          <a:bodyPr>
            <a:noAutofit/>
          </a:bodyPr>
          <a:lstStyle/>
          <a:p>
            <a:r>
              <a:rPr lang="ru-RU" b="1" dirty="0"/>
              <a:t>Но на самом деле не все статьи конституции соблюдались властями</a:t>
            </a:r>
          </a:p>
        </p:txBody>
      </p:sp>
    </p:spTree>
    <p:extLst>
      <p:ext uri="{BB962C8B-B14F-4D97-AF65-F5344CB8AC3E}">
        <p14:creationId xmlns:p14="http://schemas.microsoft.com/office/powerpoint/2010/main" val="203255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378AA-AE88-420A-A87B-9AA3FF1C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Репрессии</a:t>
            </a:r>
          </a:p>
        </p:txBody>
      </p:sp>
      <p:pic>
        <p:nvPicPr>
          <p:cNvPr id="4098" name="Picture 2" descr="ГУЛАГ: архивы против лжи">
            <a:extLst>
              <a:ext uri="{FF2B5EF4-FFF2-40B4-BE49-F238E27FC236}">
                <a16:creationId xmlns:a16="http://schemas.microsoft.com/office/drawing/2014/main" id="{1B02A05A-9F12-43BF-BD9A-A467AB91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183" y="1927838"/>
            <a:ext cx="5317762" cy="299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0BE2C5E3-9988-4A0E-8A58-05D40AE6E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89" y="1535185"/>
            <a:ext cx="6235194" cy="5157832"/>
          </a:xfrm>
        </p:spPr>
        <p:txBody>
          <a:bodyPr>
            <a:normAutofit/>
          </a:bodyPr>
          <a:lstStyle/>
          <a:p>
            <a:r>
              <a:rPr lang="ru-RU" sz="1900" dirty="0">
                <a:solidFill>
                  <a:schemeClr val="tx1"/>
                </a:solidFill>
              </a:rPr>
              <a:t>В следующем, 1937 году, в СССР начался Большой террор – период наиболее массовых политических репрессий. </a:t>
            </a:r>
          </a:p>
          <a:p>
            <a:r>
              <a:rPr lang="ru-RU" sz="1900" dirty="0">
                <a:solidFill>
                  <a:schemeClr val="tx1"/>
                </a:solidFill>
              </a:rPr>
              <a:t>За этот период было расстреляно </a:t>
            </a:r>
            <a:r>
              <a:rPr lang="ru-RU" sz="1900" b="1" dirty="0">
                <a:solidFill>
                  <a:schemeClr val="tx1"/>
                </a:solidFill>
              </a:rPr>
              <a:t>681 692 </a:t>
            </a:r>
            <a:r>
              <a:rPr lang="ru-RU" sz="1900" dirty="0">
                <a:solidFill>
                  <a:schemeClr val="tx1"/>
                </a:solidFill>
              </a:rPr>
              <a:t>человека. </a:t>
            </a:r>
          </a:p>
          <a:p>
            <a:r>
              <a:rPr lang="ru-RU" sz="1900" dirty="0">
                <a:solidFill>
                  <a:schemeClr val="tx1"/>
                </a:solidFill>
              </a:rPr>
              <a:t>Всего по политическим мотивам было арестовано </a:t>
            </a:r>
            <a:r>
              <a:rPr lang="ru-RU" sz="1900" b="1" dirty="0">
                <a:solidFill>
                  <a:schemeClr val="tx1"/>
                </a:solidFill>
              </a:rPr>
              <a:t>1 372 382 </a:t>
            </a:r>
            <a:r>
              <a:rPr lang="ru-RU" sz="1900" dirty="0">
                <a:solidFill>
                  <a:schemeClr val="tx1"/>
                </a:solidFill>
              </a:rPr>
              <a:t>человека.</a:t>
            </a:r>
          </a:p>
        </p:txBody>
      </p:sp>
    </p:spTree>
    <p:extLst>
      <p:ext uri="{BB962C8B-B14F-4D97-AF65-F5344CB8AC3E}">
        <p14:creationId xmlns:p14="http://schemas.microsoft.com/office/powerpoint/2010/main" val="354557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378AA-AE88-420A-A87B-9AA3FF1C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Цензура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BE2C5E3-9988-4A0E-8A58-05D40AE6E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89" y="1535185"/>
            <a:ext cx="6507152" cy="5157832"/>
          </a:xfrm>
        </p:spPr>
        <p:txBody>
          <a:bodyPr>
            <a:noAutofit/>
          </a:bodyPr>
          <a:lstStyle/>
          <a:p>
            <a:pPr algn="l"/>
            <a:r>
              <a:rPr lang="ru-RU" sz="1700" dirty="0">
                <a:solidFill>
                  <a:schemeClr val="tx1"/>
                </a:solidFill>
              </a:rPr>
              <a:t>Цензура контролировала все внутренние официальные каналы распространения информации: книги, периодические издания, радио, телевидение, кино, театр и т.д., информацию, поступающую извне.</a:t>
            </a:r>
          </a:p>
          <a:p>
            <a:pPr algn="l"/>
            <a:r>
              <a:rPr lang="ru-RU" sz="1700" dirty="0">
                <a:solidFill>
                  <a:schemeClr val="tx1"/>
                </a:solidFill>
              </a:rPr>
              <a:t>Основными объектами цензуры были так называемая «антисоветская пропаганда» (в которую включалось всё, что не соответствовало текущим идеологическим представлениям).</a:t>
            </a:r>
          </a:p>
        </p:txBody>
      </p:sp>
      <p:pic>
        <p:nvPicPr>
          <p:cNvPr id="1026" name="Picture 2" descr="Цензура в СССР — Википедия">
            <a:extLst>
              <a:ext uri="{FF2B5EF4-FFF2-40B4-BE49-F238E27FC236}">
                <a16:creationId xmlns:a16="http://schemas.microsoft.com/office/drawing/2014/main" id="{294E6E88-280A-4010-AA3E-2ED71250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239" y="569967"/>
            <a:ext cx="3815955" cy="589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32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7C1A2-D3E3-4468-BD9F-59697C96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Чтение переписок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62B451-07BF-4A4F-AF30-51BC7995A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466"/>
            <a:ext cx="6772090" cy="507953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 1922 году для перлюстрации корреспонденции был создан специальный Отдел </a:t>
            </a:r>
            <a:r>
              <a:rPr lang="ru-RU" dirty="0" err="1">
                <a:solidFill>
                  <a:schemeClr val="tx1"/>
                </a:solidFill>
              </a:rPr>
              <a:t>Политконтроля</a:t>
            </a:r>
            <a:r>
              <a:rPr lang="ru-RU" dirty="0">
                <a:solidFill>
                  <a:schemeClr val="tx1"/>
                </a:solidFill>
              </a:rPr>
              <a:t> Секретно-оперативного управления ГПУ, который проверял всю международную и внутреннюю корреспонденцию иностранцев, проживавших на территории СССР и некоторых конкретных лиц. </a:t>
            </a:r>
          </a:p>
          <a:p>
            <a:r>
              <a:rPr lang="ru-RU" dirty="0">
                <a:solidFill>
                  <a:schemeClr val="tx1"/>
                </a:solidFill>
              </a:rPr>
              <a:t>Изучались все письма, отправленные солдатам и матросам. А все негативные вести из дома в них безжалостно вымарывались. Советский солдат должен был спать спокойно.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79C4E9-6A03-4052-8B5F-F140565D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47120" y="1539767"/>
            <a:ext cx="5258591" cy="416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362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27C67-9A18-4221-8BB4-0B8F7013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Притеснения верующих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A5D079-544C-4065-92CC-0136739AB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9409"/>
            <a:ext cx="6159694" cy="5100507"/>
          </a:xfrm>
        </p:spPr>
        <p:txBody>
          <a:bodyPr>
            <a:normAutofit/>
          </a:bodyPr>
          <a:lstStyle/>
          <a:p>
            <a:pPr algn="l"/>
            <a:r>
              <a:rPr lang="ru-RU" sz="1600" dirty="0">
                <a:solidFill>
                  <a:schemeClr val="tx1"/>
                </a:solidFill>
              </a:rPr>
              <a:t>Атеизм активно поддерживался партийными и государственными органами. </a:t>
            </a:r>
          </a:p>
          <a:p>
            <a:pPr algn="l"/>
            <a:r>
              <a:rPr lang="ru-RU" sz="1600" dirty="0">
                <a:solidFill>
                  <a:schemeClr val="tx1"/>
                </a:solidFill>
              </a:rPr>
              <a:t>Помимо пропаганды атеизма, государственными органами осуществлялись массовые аресты и преследование духовенства и религиозных проповедников.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D4422F-B94E-41F5-B9E0-A13814805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7753" y="1921319"/>
            <a:ext cx="4764772" cy="32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92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D4F219-8E8D-4D0C-A78A-1D39DAC7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Выборы без выбора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DA28F-558D-426E-A128-E73A3CFCD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66" y="1690805"/>
            <a:ext cx="6352640" cy="5011999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tx1"/>
                </a:solidFill>
              </a:rPr>
              <a:t>Советские граждане могли голосовать за представителей, которые представляли их в ВС СССР. Выборы в Советском Союзе проводились каждые 4 года. Эти кандидаты утверждались самой КПСС и были единственным вариантом в избирательном бюллетене.</a:t>
            </a:r>
          </a:p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375051-30C7-4FCB-A317-E95982083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16" y="830511"/>
            <a:ext cx="3796572" cy="56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11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D06D4F-1478-437E-BE7F-AF201FB6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2A072A-67D1-4701-8165-E251B6A46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9743"/>
            <a:ext cx="8596668" cy="4321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i="1" dirty="0">
                <a:solidFill>
                  <a:srgbClr val="C00000"/>
                </a:solidFill>
              </a:rPr>
              <a:t>С одной стороны:</a:t>
            </a:r>
          </a:p>
          <a:p>
            <a:r>
              <a:rPr lang="ru-RU" dirty="0"/>
              <a:t>В СССР развивалась плановая экономика («пятилетки»)</a:t>
            </a:r>
          </a:p>
          <a:p>
            <a:r>
              <a:rPr lang="ru-RU" dirty="0"/>
              <a:t>В СССР большое внимание уделялось социальным вопросам: медицине, образованию, социальному обеспечению</a:t>
            </a:r>
          </a:p>
          <a:p>
            <a:r>
              <a:rPr lang="ru-RU" dirty="0"/>
              <a:t>У людей было право на отдых, развивались курорты, выдавались путевки в санатории</a:t>
            </a:r>
          </a:p>
          <a:p>
            <a:r>
              <a:rPr lang="ru-RU" sz="1800" dirty="0"/>
              <a:t>Высшим органом законодательной власти становился Верховный Совет СССР, состоявший из Совета национальностей и Совета союза, которые избирались народом. Коллективным главой государства являлся Президиум Верховного Совета СССР. Высшим органом исполнительной власти оставался Совет народных комиссаров СССР.</a:t>
            </a:r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28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2FD52-999B-432D-BA11-333B9EC9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Принятие конституции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92E6FC-B808-4ABC-A84B-31EF6C7F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1629"/>
            <a:ext cx="6948259" cy="5092118"/>
          </a:xfrm>
        </p:spPr>
        <p:txBody>
          <a:bodyPr>
            <a:normAutofit/>
          </a:bodyPr>
          <a:lstStyle/>
          <a:p>
            <a:r>
              <a:rPr lang="ru-RU" dirty="0"/>
              <a:t>7 февраля 1935 года ЦИК СССР создал Конституционную комиссию под председательством И. В. Сталина. Новая Конституция по замыслу авторов должна была отразить важный этап в истории Советского государства — построение социализма. </a:t>
            </a:r>
            <a:endParaRPr lang="en-US" dirty="0"/>
          </a:p>
          <a:p>
            <a:r>
              <a:rPr lang="ru-RU" dirty="0"/>
              <a:t>Новая конституция была принята </a:t>
            </a:r>
            <a:r>
              <a:rPr lang="ru-RU" b="1" dirty="0">
                <a:solidFill>
                  <a:srgbClr val="C00000"/>
                </a:solidFill>
              </a:rPr>
              <a:t>5 декабря 1936 года </a:t>
            </a:r>
            <a:r>
              <a:rPr lang="ru-RU" dirty="0"/>
              <a:t>на Чрезвычайном VIII Всесоюзном съезде Советов.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F0D1E66-4120-47E9-8D5A-B55101984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0" r="29416"/>
          <a:stretch/>
        </p:blipFill>
        <p:spPr bwMode="auto">
          <a:xfrm>
            <a:off x="7717872" y="962636"/>
            <a:ext cx="402671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2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2A330-F0C2-48BE-91F7-C7F3EE7B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E84C3-4789-4424-A2BE-9EC11A641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i="1" dirty="0"/>
              <a:t>С другой стороны:</a:t>
            </a:r>
          </a:p>
          <a:p>
            <a:r>
              <a:rPr lang="ru-RU" dirty="0"/>
              <a:t>В СССР проводились масштабные репрессии инакомыслящих</a:t>
            </a:r>
          </a:p>
          <a:p>
            <a:r>
              <a:rPr lang="ru-RU" dirty="0"/>
              <a:t>В СССР процветала цензура и чтение переписок</a:t>
            </a:r>
          </a:p>
          <a:p>
            <a:r>
              <a:rPr lang="ru-RU" dirty="0"/>
              <a:t>В СССР проводились гонения на верующих</a:t>
            </a:r>
          </a:p>
          <a:p>
            <a:r>
              <a:rPr lang="ru-RU" dirty="0"/>
              <a:t>Выборы в СССР были безальтернативными</a:t>
            </a:r>
          </a:p>
        </p:txBody>
      </p:sp>
    </p:spTree>
    <p:extLst>
      <p:ext uri="{BB962C8B-B14F-4D97-AF65-F5344CB8AC3E}">
        <p14:creationId xmlns:p14="http://schemas.microsoft.com/office/powerpoint/2010/main" val="356927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C6ED0E8E-A032-45D0-8695-F10BBE346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709093"/>
              </p:ext>
            </p:extLst>
          </p:nvPr>
        </p:nvGraphicFramePr>
        <p:xfrm>
          <a:off x="1151156" y="1521716"/>
          <a:ext cx="8128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786621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Источники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8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http://www.hist.msu.ru/ER/Etext/cnst1936.htm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1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https://lenta.ru/articles/2021/04/05/stalin_constitution_1936/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26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https://www.vedomosti.ru/politics/articles/2020/06/27/833519-konstitutsiya-repressii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20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https://aif.ru/dontknows/eternal/kogo_repressirovali_v_sovetskoe_vremya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854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https://foxford.ru/wiki/istoriya/sovetskaya-model-uskorennoj-modernizacii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37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7"/>
                        </a:rPr>
                        <a:t>https://osssr.ru/life/prava-i-vozmozhnosti-cheloveka-v-sssr/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068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/>
                        </a:rPr>
                        <a:t>https://lenta.ru/articles/2020/10/25/antigod/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08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728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C2E5B-8959-461B-B1E7-0F3B580E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конституции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4515A7-0232-4ADF-B709-AD4A11808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8596668" cy="5335399"/>
          </a:xfrm>
        </p:spPr>
        <p:txBody>
          <a:bodyPr>
            <a:normAutofit/>
          </a:bodyPr>
          <a:lstStyle/>
          <a:p>
            <a:pPr algn="l"/>
            <a:r>
              <a:rPr lang="ru-RU" sz="1600" dirty="0"/>
              <a:t>В новой Конституции экономической основой провозглашалась </a:t>
            </a:r>
            <a:r>
              <a:rPr lang="ru-RU" sz="1600" b="1" dirty="0">
                <a:solidFill>
                  <a:srgbClr val="C00000"/>
                </a:solidFill>
              </a:rPr>
              <a:t>плановая социалистическая система хозяйства</a:t>
            </a:r>
            <a:r>
              <a:rPr lang="ru-RU" sz="1600" dirty="0"/>
              <a:t> и социалистическая собственность на орудия и средства производства, которая имела «либо форму государственной собственности (всенародное достояние), либо форму кооперативно-колхозной собственности (собственность отдельных колхозов, собственность кооперативных объединений)».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BC5A4-A206-4B51-A402-5874CF8B8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42" y="2879348"/>
            <a:ext cx="5428143" cy="37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32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C2E5B-8959-461B-B1E7-0F3B580E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конституции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4515A7-0232-4ADF-B709-AD4A11808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8596668" cy="533539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1600" dirty="0"/>
              <a:t>Впервые в истории Советского государства Конституция 1936 года всем гражданам предоставляла равные права и свободы: </a:t>
            </a:r>
          </a:p>
          <a:p>
            <a:pPr algn="l"/>
            <a:r>
              <a:rPr lang="ru-RU" sz="1600" dirty="0"/>
              <a:t>Всеобщее, равное и прямое избирательное право при тайном голосовании</a:t>
            </a:r>
          </a:p>
          <a:p>
            <a:pPr algn="l"/>
            <a:r>
              <a:rPr lang="ru-RU" sz="1600" dirty="0"/>
              <a:t>Право на труд и отдых</a:t>
            </a:r>
          </a:p>
          <a:p>
            <a:pPr algn="l"/>
            <a:r>
              <a:rPr lang="ru-RU" sz="1600" dirty="0"/>
              <a:t>Право на материальное обеспечение в старости и при болезни</a:t>
            </a:r>
          </a:p>
          <a:p>
            <a:pPr algn="l"/>
            <a:r>
              <a:rPr lang="ru-RU" sz="1600" dirty="0"/>
              <a:t>Право на бесплатное образование</a:t>
            </a:r>
          </a:p>
          <a:p>
            <a:pPr algn="l"/>
            <a:r>
              <a:rPr lang="ru-RU" sz="1600" dirty="0"/>
              <a:t>Свобода совести</a:t>
            </a:r>
          </a:p>
          <a:p>
            <a:pPr algn="l"/>
            <a:r>
              <a:rPr lang="ru-RU" sz="1600" dirty="0"/>
              <a:t>Свобода слова</a:t>
            </a:r>
          </a:p>
          <a:p>
            <a:pPr algn="l"/>
            <a:r>
              <a:rPr lang="ru-RU" sz="1600" dirty="0"/>
              <a:t>Свобода печати</a:t>
            </a:r>
          </a:p>
          <a:p>
            <a:pPr algn="l"/>
            <a:r>
              <a:rPr lang="ru-RU" sz="1600" dirty="0"/>
              <a:t>Свобода собраний и митингов </a:t>
            </a:r>
          </a:p>
          <a:p>
            <a:pPr algn="l"/>
            <a:r>
              <a:rPr lang="ru-RU" sz="1600" dirty="0"/>
              <a:t>Неприкосновенность личности </a:t>
            </a:r>
          </a:p>
          <a:p>
            <a:pPr algn="l"/>
            <a:r>
              <a:rPr lang="ru-RU" sz="1600" dirty="0"/>
              <a:t>Тайна переписки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362EA0-1386-4A56-8564-B4A6645E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3137483"/>
            <a:ext cx="5214166" cy="34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9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C2E5B-8959-461B-B1E7-0F3B580E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конституции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4515A7-0232-4ADF-B709-AD4A11808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183"/>
            <a:ext cx="6235194" cy="5335399"/>
          </a:xfrm>
        </p:spPr>
        <p:txBody>
          <a:bodyPr>
            <a:normAutofit/>
          </a:bodyPr>
          <a:lstStyle/>
          <a:p>
            <a:r>
              <a:rPr lang="ru-RU" sz="1900" dirty="0"/>
              <a:t>Земля, её недра, воды, леса, заводы, фабрики, шахты, рудники, железнодорожный, водный, наземный и воздушный транспорт, банки, средства связи объявлялись всенародным достоянием; земля, занимаемая колхозами, передавалась им в вечное пользование.</a:t>
            </a:r>
          </a:p>
          <a:p>
            <a:pPr algn="l"/>
            <a:r>
              <a:rPr lang="ru-RU" sz="1900" dirty="0"/>
              <a:t>ВКП(б) провозглашалась представителем «руководящего ядра» всех общественных и государственных организаций трудящихся.</a:t>
            </a:r>
          </a:p>
          <a:p>
            <a:pPr algn="l"/>
            <a:r>
              <a:rPr lang="ru-RU" sz="1900" dirty="0"/>
              <a:t>Высшим органом законодательной власти становился Верховный Совет СССР, состоявший из Совета национальностей и Совета союза, избиравшихся народом. Коллективным главой государства являлся Президиум Верховного Совета СССР. Высшим органом исполнительной власти оставался СНК СССР (в 1946 году переименованный в Совет Министров СССР).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5064C9-674C-46D5-BA4B-AB158942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528" y="1270000"/>
            <a:ext cx="4949505" cy="495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76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47211A-7244-4B05-ACEB-D4B6F96EA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b="1" dirty="0">
                <a:solidFill>
                  <a:srgbClr val="C00000"/>
                </a:solidFill>
              </a:rPr>
              <a:t>Сталинская Конституция 1936 года создавала благоприятный образ </a:t>
            </a:r>
            <a:r>
              <a:rPr lang="ru-RU" b="1" u="sng" dirty="0">
                <a:solidFill>
                  <a:srgbClr val="C00000"/>
                </a:solidFill>
              </a:rPr>
              <a:t>демократической</a:t>
            </a:r>
            <a:r>
              <a:rPr lang="ru-RU" sz="4000" b="1" dirty="0">
                <a:solidFill>
                  <a:srgbClr val="C00000"/>
                </a:solidFill>
              </a:rPr>
              <a:t> и процветающей страны победившего социализма</a:t>
            </a:r>
            <a:br>
              <a:rPr lang="ru-RU" sz="4000" b="1" i="1" dirty="0">
                <a:solidFill>
                  <a:srgbClr val="C00000"/>
                </a:solidFill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682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DB47D-2D00-4732-9976-570B8A71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Труд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4ADF9C-E349-4A8A-B9E6-17A81ABFA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853"/>
            <a:ext cx="6587532" cy="5222147"/>
          </a:xfrm>
        </p:spPr>
        <p:txBody>
          <a:bodyPr>
            <a:normAutofit/>
          </a:bodyPr>
          <a:lstStyle/>
          <a:p>
            <a:r>
              <a:rPr lang="ru-RU" dirty="0"/>
              <a:t>Пятилетние планы развития народного хозяйства СССР («пятилетки») — экономические планы, предполагавшие быстрое развитие экономики Советского Союза. </a:t>
            </a:r>
          </a:p>
          <a:p>
            <a:r>
              <a:rPr lang="ru-RU" dirty="0"/>
              <a:t>Первые пятилетние планы формировались с целью быстрой индустриализации СССР, основное внимание в них уделялось тяжёлой промышленности. Всего было 13 пятилетних планов.</a:t>
            </a:r>
          </a:p>
          <a:p>
            <a:pPr algn="l"/>
            <a:r>
              <a:rPr lang="ru-RU" dirty="0"/>
              <a:t>Пятилетки не всегда длились 5 лет (некоторые были успешно выполнены раньше срока, в то время как другие провалились и остались нереализованными).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3AA60BA-6088-46C1-AD40-88712D74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366" y="704675"/>
            <a:ext cx="4325573" cy="576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7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ABB56-E9FA-4BC0-956F-71F4D5B95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Отдых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39DC97-5EC4-4F68-8FC0-E0B0E4C1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3908"/>
            <a:ext cx="6537198" cy="5264091"/>
          </a:xfrm>
        </p:spPr>
        <p:txBody>
          <a:bodyPr>
            <a:normAutofit/>
          </a:bodyPr>
          <a:lstStyle/>
          <a:p>
            <a:pPr algn="l"/>
            <a:r>
              <a:rPr lang="ru-RU" sz="1900" dirty="0"/>
              <a:t>Граждане СССР имели право на отдых, и это право обеспечивалось для рабочих и служащих 7-часовым рабочим днём, а также сокращённым рабочим днём для профессий с тяжёлыми условиями труда</a:t>
            </a:r>
            <a:r>
              <a:rPr lang="en-US" sz="1900" dirty="0"/>
              <a:t>;</a:t>
            </a:r>
            <a:r>
              <a:rPr lang="ru-RU" sz="1900" dirty="0"/>
              <a:t> установлением ежегодных оплачиваемых отпусков с сохранением зарплаты.</a:t>
            </a:r>
          </a:p>
          <a:p>
            <a:pPr algn="l"/>
            <a:r>
              <a:rPr lang="ru-RU" sz="1900" dirty="0"/>
              <a:t>В СССР на январь 1976 г. было около 400 курортов, 2,4 тысячи санаториев и пансионатов на 504 тысячи мест, 6203 дома и базы отдыха на 828 тысяч мест, принимающих только за летние месяцы около 6 млн отдыхающих, более 50 % путёвок распределялись профсоюзными организациями с оплатой 30 % их стоимости или за счёт бюджета здравоохранения бесплатно.</a:t>
            </a:r>
          </a:p>
          <a:p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423D28-15D6-4327-9E38-7E2E2BD9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642" y="2232868"/>
            <a:ext cx="4759354" cy="275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4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0CC14-AA70-4AB3-9C41-09BA4629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71BE00-17DA-44FD-B200-AD975D810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4242"/>
            <a:ext cx="6520420" cy="5213757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Образованию в СССР уделялось огромное внимание. Продолжали работу ликбезы. Выделялись средства на строительство школ, велась пропаганда грамотности, издавались массовыми тиражами учебные материалы. К началу 1940-х годов с неграмотностью в большинстве районов СССР вопрос был решён.</a:t>
            </a:r>
          </a:p>
          <a:p>
            <a:pPr algn="l"/>
            <a:r>
              <a:rPr lang="ru-RU" dirty="0"/>
              <a:t>Начальное и среднее образование во все годы существования СССР было бесплатное.</a:t>
            </a:r>
          </a:p>
          <a:p>
            <a:pPr algn="l"/>
            <a:r>
              <a:rPr lang="ru-RU" dirty="0"/>
              <a:t>С 1940 года было введено платное обучение в 8—10 классах средних школ, техникумах, педагогических училищах, сельскохозяйственных и других специальных средних заведений, а также ВУЗах.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AC1AE5-8CEB-4DE8-8EC8-6E03933C3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54" y="2306972"/>
            <a:ext cx="4807149" cy="32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2416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Другая 1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FF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1_Аспект">
  <a:themeElements>
    <a:clrScheme name="Другая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185</TotalTime>
  <Words>1156</Words>
  <Application>Microsoft Office PowerPoint</Application>
  <PresentationFormat>Широкоэкранный</PresentationFormat>
  <Paragraphs>80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Trebuchet MS</vt:lpstr>
      <vt:lpstr>Wingdings 3</vt:lpstr>
      <vt:lpstr>Аспект</vt:lpstr>
      <vt:lpstr>1_Аспект</vt:lpstr>
      <vt:lpstr>Конституция 1936 г. и ее расхождения с советскими реалиями. Основные характеристики политического, экономического и общественного устройства СССР к началу 1940-х гг.</vt:lpstr>
      <vt:lpstr>Принятие конституции</vt:lpstr>
      <vt:lpstr>Содержание конституции</vt:lpstr>
      <vt:lpstr>Содержание конституции</vt:lpstr>
      <vt:lpstr>Содержание конституции</vt:lpstr>
      <vt:lpstr>Сталинская Конституция 1936 года создавала благоприятный образ демократической и процветающей страны победившего социализма </vt:lpstr>
      <vt:lpstr>Труд</vt:lpstr>
      <vt:lpstr>Отдых</vt:lpstr>
      <vt:lpstr>Образование</vt:lpstr>
      <vt:lpstr>Социальное обеспечение</vt:lpstr>
      <vt:lpstr>Социальное обеспечение</vt:lpstr>
      <vt:lpstr>Социальное обеспечение</vt:lpstr>
      <vt:lpstr>Но на самом деле не все статьи конституции соблюдались властями</vt:lpstr>
      <vt:lpstr>Репрессии</vt:lpstr>
      <vt:lpstr>Цензура</vt:lpstr>
      <vt:lpstr>Чтение переписок</vt:lpstr>
      <vt:lpstr>Притеснения верующих</vt:lpstr>
      <vt:lpstr>Выборы без выбора</vt:lpstr>
      <vt:lpstr>Итоги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Конституция 1936 г. и ее расхождения с советскими реалиями. Основные характеристики политического, экономического и общественного устройства СССР к началу 1940-х гг.</dc:title>
  <dc:creator>Nikita Romanov</dc:creator>
  <cp:lastModifiedBy>Nikita Romanov</cp:lastModifiedBy>
  <cp:revision>24</cp:revision>
  <dcterms:created xsi:type="dcterms:W3CDTF">2022-11-20T15:08:37Z</dcterms:created>
  <dcterms:modified xsi:type="dcterms:W3CDTF">2022-11-23T19:43:18Z</dcterms:modified>
</cp:coreProperties>
</file>